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315" r:id="rId2"/>
    <p:sldId id="317" r:id="rId3"/>
    <p:sldId id="316" r:id="rId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5" d="100"/>
          <a:sy n="105" d="100"/>
        </p:scale>
        <p:origin x="17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93CC87-54FE-0045-ADB4-7EC6A834E5F5}" type="datetimeFigureOut">
              <a:rPr lang="es-ES" smtClean="0"/>
              <a:t>29/01/2021</a:t>
            </a:fld>
            <a:endParaRPr lang="en-U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4B6BB7-FF20-D743-B82D-16FF2FBFBCE4}" type="slidenum">
              <a:rPr lang="en-US" smtClean="0"/>
              <a:t>‹#›</a:t>
            </a:fld>
            <a:endParaRPr lang="en-US"/>
          </a:p>
        </p:txBody>
      </p:sp>
    </p:spTree>
    <p:extLst>
      <p:ext uri="{BB962C8B-B14F-4D97-AF65-F5344CB8AC3E}">
        <p14:creationId xmlns:p14="http://schemas.microsoft.com/office/powerpoint/2010/main" val="244814624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a:t>Clic para editar título</a:t>
            </a:r>
            <a:endParaRPr lang="en-U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lang="en-US"/>
          </a:p>
        </p:txBody>
      </p:sp>
      <p:sp>
        <p:nvSpPr>
          <p:cNvPr id="4" name="Marcador de fecha 3"/>
          <p:cNvSpPr>
            <a:spLocks noGrp="1"/>
          </p:cNvSpPr>
          <p:nvPr>
            <p:ph type="dt" sz="half" idx="10"/>
          </p:nvPr>
        </p:nvSpPr>
        <p:spPr/>
        <p:txBody>
          <a:bodyPr/>
          <a:lstStyle/>
          <a:p>
            <a:fld id="{D050E9B8-1247-034E-878C-88138CEF4851}" type="datetimeFigureOut">
              <a:rPr lang="es-ES" smtClean="0"/>
              <a:t>29/01/2021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387923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n-US"/>
          </a:p>
        </p:txBody>
      </p:sp>
      <p:sp>
        <p:nvSpPr>
          <p:cNvPr id="3" name="Marcador de texto vertical 2"/>
          <p:cNvSpPr>
            <a:spLocks noGrp="1"/>
          </p:cNvSpPr>
          <p:nvPr>
            <p:ph type="body" orient="vert" idx="1"/>
          </p:nvPr>
        </p:nvSpPr>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fecha 3"/>
          <p:cNvSpPr>
            <a:spLocks noGrp="1"/>
          </p:cNvSpPr>
          <p:nvPr>
            <p:ph type="dt" sz="half" idx="10"/>
          </p:nvPr>
        </p:nvSpPr>
        <p:spPr/>
        <p:txBody>
          <a:bodyPr/>
          <a:lstStyle/>
          <a:p>
            <a:fld id="{D050E9B8-1247-034E-878C-88138CEF4851}" type="datetimeFigureOut">
              <a:rPr lang="es-ES" smtClean="0"/>
              <a:t>29/01/2021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1730004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a:t>Clic para editar título</a:t>
            </a:r>
            <a:endParaRPr lang="en-U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fecha 3"/>
          <p:cNvSpPr>
            <a:spLocks noGrp="1"/>
          </p:cNvSpPr>
          <p:nvPr>
            <p:ph type="dt" sz="half" idx="10"/>
          </p:nvPr>
        </p:nvSpPr>
        <p:spPr/>
        <p:txBody>
          <a:bodyPr/>
          <a:lstStyle/>
          <a:p>
            <a:fld id="{D050E9B8-1247-034E-878C-88138CEF4851}" type="datetimeFigureOut">
              <a:rPr lang="es-ES" smtClean="0"/>
              <a:t>29/01/2021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300285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n-US"/>
          </a:p>
        </p:txBody>
      </p:sp>
      <p:sp>
        <p:nvSpPr>
          <p:cNvPr id="3" name="Marcador de contenido 2"/>
          <p:cNvSpPr>
            <a:spLocks noGrp="1"/>
          </p:cNvSpPr>
          <p:nvPr>
            <p:ph idx="1"/>
          </p:nvPr>
        </p:nvSpPr>
        <p:spPr/>
        <p:txBody>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fecha 3"/>
          <p:cNvSpPr>
            <a:spLocks noGrp="1"/>
          </p:cNvSpPr>
          <p:nvPr>
            <p:ph type="dt" sz="half" idx="10"/>
          </p:nvPr>
        </p:nvSpPr>
        <p:spPr/>
        <p:txBody>
          <a:bodyPr/>
          <a:lstStyle/>
          <a:p>
            <a:fld id="{D050E9B8-1247-034E-878C-88138CEF4851}" type="datetimeFigureOut">
              <a:rPr lang="es-ES" smtClean="0"/>
              <a:t>29/01/2021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2261899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a:t>Clic para editar título</a:t>
            </a:r>
            <a:endParaRPr lang="en-U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Marcador de fecha 3"/>
          <p:cNvSpPr>
            <a:spLocks noGrp="1"/>
          </p:cNvSpPr>
          <p:nvPr>
            <p:ph type="dt" sz="half" idx="10"/>
          </p:nvPr>
        </p:nvSpPr>
        <p:spPr/>
        <p:txBody>
          <a:bodyPr/>
          <a:lstStyle/>
          <a:p>
            <a:fld id="{D050E9B8-1247-034E-878C-88138CEF4851}" type="datetimeFigureOut">
              <a:rPr lang="es-ES" smtClean="0"/>
              <a:t>29/01/2021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394181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n-U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5" name="Marcador de fecha 4"/>
          <p:cNvSpPr>
            <a:spLocks noGrp="1"/>
          </p:cNvSpPr>
          <p:nvPr>
            <p:ph type="dt" sz="half" idx="10"/>
          </p:nvPr>
        </p:nvSpPr>
        <p:spPr/>
        <p:txBody>
          <a:bodyPr/>
          <a:lstStyle/>
          <a:p>
            <a:fld id="{D050E9B8-1247-034E-878C-88138CEF4851}" type="datetimeFigureOut">
              <a:rPr lang="es-ES" smtClean="0"/>
              <a:t>29/01/2021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205511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a:t>Clic para editar título</a:t>
            </a:r>
            <a:endParaRPr lang="en-U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7" name="Marcador de fecha 6"/>
          <p:cNvSpPr>
            <a:spLocks noGrp="1"/>
          </p:cNvSpPr>
          <p:nvPr>
            <p:ph type="dt" sz="half" idx="10"/>
          </p:nvPr>
        </p:nvSpPr>
        <p:spPr/>
        <p:txBody>
          <a:bodyPr/>
          <a:lstStyle/>
          <a:p>
            <a:fld id="{D050E9B8-1247-034E-878C-88138CEF4851}" type="datetimeFigureOut">
              <a:rPr lang="es-ES" smtClean="0"/>
              <a:t>29/01/2021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18226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a:t>Clic para editar título</a:t>
            </a:r>
            <a:endParaRPr lang="en-US"/>
          </a:p>
        </p:txBody>
      </p:sp>
      <p:sp>
        <p:nvSpPr>
          <p:cNvPr id="3" name="Marcador de fecha 2"/>
          <p:cNvSpPr>
            <a:spLocks noGrp="1"/>
          </p:cNvSpPr>
          <p:nvPr>
            <p:ph type="dt" sz="half" idx="10"/>
          </p:nvPr>
        </p:nvSpPr>
        <p:spPr/>
        <p:txBody>
          <a:bodyPr/>
          <a:lstStyle/>
          <a:p>
            <a:fld id="{D050E9B8-1247-034E-878C-88138CEF4851}" type="datetimeFigureOut">
              <a:rPr lang="es-ES" smtClean="0"/>
              <a:t>29/01/2021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3089309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050E9B8-1247-034E-878C-88138CEF4851}" type="datetimeFigureOut">
              <a:rPr lang="es-ES" smtClean="0"/>
              <a:t>29/01/2021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163744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n-U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D050E9B8-1247-034E-878C-88138CEF4851}" type="datetimeFigureOut">
              <a:rPr lang="es-ES" smtClean="0"/>
              <a:t>29/01/2021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303853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a:t>Clic para editar título</a:t>
            </a:r>
            <a:endParaRPr lang="en-U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D050E9B8-1247-034E-878C-88138CEF4851}" type="datetimeFigureOut">
              <a:rPr lang="es-ES" smtClean="0"/>
              <a:t>29/01/2021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274C803E-149F-B149-8AB9-9AFAB8C0143C}" type="slidenum">
              <a:rPr lang="en-US" smtClean="0"/>
              <a:t>‹#›</a:t>
            </a:fld>
            <a:endParaRPr lang="en-US"/>
          </a:p>
        </p:txBody>
      </p:sp>
    </p:spTree>
    <p:extLst>
      <p:ext uri="{BB962C8B-B14F-4D97-AF65-F5344CB8AC3E}">
        <p14:creationId xmlns:p14="http://schemas.microsoft.com/office/powerpoint/2010/main" val="1147891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n-U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n-U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0E9B8-1247-034E-878C-88138CEF4851}" type="datetimeFigureOut">
              <a:rPr lang="es-ES" smtClean="0"/>
              <a:t>29/01/2021</a:t>
            </a:fld>
            <a:endParaRPr lang="en-U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4C803E-149F-B149-8AB9-9AFAB8C0143C}" type="slidenum">
              <a:rPr lang="en-US" smtClean="0"/>
              <a:t>‹#›</a:t>
            </a:fld>
            <a:endParaRPr lang="en-US"/>
          </a:p>
        </p:txBody>
      </p:sp>
    </p:spTree>
    <p:extLst>
      <p:ext uri="{BB962C8B-B14F-4D97-AF65-F5344CB8AC3E}">
        <p14:creationId xmlns:p14="http://schemas.microsoft.com/office/powerpoint/2010/main" val="3946562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creativecommons.org/licenses/by-nc-nd/4.0/"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_RID_ERASMU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875" y="314325"/>
            <a:ext cx="1302001" cy="1317625"/>
          </a:xfrm>
          <a:prstGeom prst="rect">
            <a:avLst/>
          </a:prstGeom>
        </p:spPr>
      </p:pic>
      <p:sp>
        <p:nvSpPr>
          <p:cNvPr id="5" name="Título 1"/>
          <p:cNvSpPr txBox="1">
            <a:spLocks/>
          </p:cNvSpPr>
          <p:nvPr/>
        </p:nvSpPr>
        <p:spPr>
          <a:xfrm>
            <a:off x="1959378" y="151525"/>
            <a:ext cx="7772400" cy="1470025"/>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AU" sz="3200" dirty="0">
                <a:solidFill>
                  <a:srgbClr val="000090"/>
                </a:solidFill>
              </a:rPr>
              <a:t>Researcher Identity Development</a:t>
            </a:r>
          </a:p>
          <a:p>
            <a:pPr algn="l"/>
            <a:r>
              <a:rPr lang="en-AU" sz="2000" dirty="0">
                <a:solidFill>
                  <a:srgbClr val="000090"/>
                </a:solidFill>
              </a:rPr>
              <a:t>Strengthening Science in Society Strategies</a:t>
            </a:r>
          </a:p>
          <a:p>
            <a:pPr algn="l"/>
            <a:r>
              <a:rPr lang="en-AU" sz="2000" dirty="0">
                <a:solidFill>
                  <a:schemeClr val="tx1">
                    <a:lumMod val="50000"/>
                    <a:lumOff val="50000"/>
                  </a:schemeClr>
                </a:solidFill>
              </a:rPr>
              <a:t>www.researcher-identity.com </a:t>
            </a:r>
          </a:p>
        </p:txBody>
      </p:sp>
      <p:sp>
        <p:nvSpPr>
          <p:cNvPr id="6" name="Rectangle 5"/>
          <p:cNvSpPr/>
          <p:nvPr/>
        </p:nvSpPr>
        <p:spPr>
          <a:xfrm>
            <a:off x="631796" y="1938746"/>
            <a:ext cx="7794625" cy="3585597"/>
          </a:xfrm>
          <a:prstGeom prst="rect">
            <a:avLst/>
          </a:prstGeom>
        </p:spPr>
        <p:txBody>
          <a:bodyPr wrap="square">
            <a:spAutoFit/>
          </a:bodyPr>
          <a:lstStyle/>
          <a:p>
            <a:r>
              <a:rPr lang="en-US" sz="3200" dirty="0">
                <a:solidFill>
                  <a:srgbClr val="F79646"/>
                </a:solidFill>
              </a:rPr>
              <a:t>Pedagogical</a:t>
            </a:r>
            <a:r>
              <a:rPr lang="ca-ES" sz="3200" dirty="0">
                <a:solidFill>
                  <a:srgbClr val="F79646"/>
                </a:solidFill>
              </a:rPr>
              <a:t> instrument</a:t>
            </a:r>
          </a:p>
          <a:p>
            <a:r>
              <a:rPr lang="ca-ES" sz="5400" dirty="0" err="1">
                <a:solidFill>
                  <a:srgbClr val="000090"/>
                </a:solidFill>
              </a:rPr>
              <a:t>PhD</a:t>
            </a:r>
            <a:r>
              <a:rPr lang="ca-ES" sz="5400" dirty="0">
                <a:solidFill>
                  <a:srgbClr val="000090"/>
                </a:solidFill>
              </a:rPr>
              <a:t>-PANIC</a:t>
            </a:r>
          </a:p>
          <a:p>
            <a:r>
              <a:rPr lang="ca-ES" sz="2300" dirty="0" err="1">
                <a:solidFill>
                  <a:srgbClr val="000090"/>
                </a:solidFill>
              </a:rPr>
              <a:t>Guide</a:t>
            </a:r>
            <a:r>
              <a:rPr lang="ca-ES" sz="2300" dirty="0">
                <a:solidFill>
                  <a:srgbClr val="000090"/>
                </a:solidFill>
              </a:rPr>
              <a:t> for </a:t>
            </a:r>
            <a:r>
              <a:rPr lang="ca-ES" sz="2300" dirty="0" err="1">
                <a:solidFill>
                  <a:srgbClr val="000090"/>
                </a:solidFill>
              </a:rPr>
              <a:t>the</a:t>
            </a:r>
            <a:r>
              <a:rPr lang="ca-ES" sz="2300" dirty="0">
                <a:solidFill>
                  <a:srgbClr val="000090"/>
                </a:solidFill>
              </a:rPr>
              <a:t> </a:t>
            </a:r>
            <a:r>
              <a:rPr lang="ca-ES" sz="2300" dirty="0" err="1">
                <a:solidFill>
                  <a:srgbClr val="000090"/>
                </a:solidFill>
              </a:rPr>
              <a:t>Analysis</a:t>
            </a:r>
            <a:r>
              <a:rPr lang="ca-ES" sz="2300" dirty="0">
                <a:solidFill>
                  <a:srgbClr val="000090"/>
                </a:solidFill>
              </a:rPr>
              <a:t> of </a:t>
            </a:r>
            <a:r>
              <a:rPr lang="ca-ES" sz="2300" dirty="0" err="1">
                <a:solidFill>
                  <a:srgbClr val="000090"/>
                </a:solidFill>
              </a:rPr>
              <a:t>Critical</a:t>
            </a:r>
            <a:r>
              <a:rPr lang="ca-ES" sz="2300" dirty="0">
                <a:solidFill>
                  <a:srgbClr val="000090"/>
                </a:solidFill>
              </a:rPr>
              <a:t> Incidents </a:t>
            </a:r>
            <a:r>
              <a:rPr lang="ca-ES" sz="2300" dirty="0" err="1">
                <a:solidFill>
                  <a:srgbClr val="000090"/>
                </a:solidFill>
              </a:rPr>
              <a:t>during</a:t>
            </a:r>
            <a:r>
              <a:rPr lang="ca-ES" sz="2300" dirty="0">
                <a:solidFill>
                  <a:srgbClr val="000090"/>
                </a:solidFill>
              </a:rPr>
              <a:t> </a:t>
            </a:r>
            <a:r>
              <a:rPr lang="ca-ES" sz="2300" dirty="0" err="1">
                <a:solidFill>
                  <a:srgbClr val="000090"/>
                </a:solidFill>
              </a:rPr>
              <a:t>the</a:t>
            </a:r>
            <a:r>
              <a:rPr lang="ca-ES" sz="2300" dirty="0">
                <a:solidFill>
                  <a:srgbClr val="000090"/>
                </a:solidFill>
              </a:rPr>
              <a:t> </a:t>
            </a:r>
            <a:r>
              <a:rPr lang="ca-ES" sz="2300" dirty="0" err="1">
                <a:solidFill>
                  <a:srgbClr val="000090"/>
                </a:solidFill>
              </a:rPr>
              <a:t>doctorate</a:t>
            </a:r>
            <a:endParaRPr lang="ca-ES" sz="2300" dirty="0">
              <a:solidFill>
                <a:srgbClr val="000090"/>
              </a:solidFill>
            </a:endParaRPr>
          </a:p>
          <a:p>
            <a:endParaRPr lang="ca-ES" sz="4000" dirty="0">
              <a:solidFill>
                <a:srgbClr val="000090"/>
              </a:solidFill>
            </a:endParaRPr>
          </a:p>
          <a:p>
            <a:r>
              <a:rPr lang="ca-ES" sz="5400" dirty="0">
                <a:solidFill>
                  <a:srgbClr val="F79646"/>
                </a:solidFill>
              </a:rPr>
              <a:t>Short </a:t>
            </a:r>
            <a:r>
              <a:rPr lang="ca-ES" sz="5400" dirty="0" err="1">
                <a:solidFill>
                  <a:srgbClr val="F79646"/>
                </a:solidFill>
              </a:rPr>
              <a:t>version</a:t>
            </a:r>
            <a:endParaRPr lang="ca-ES" sz="4800" dirty="0">
              <a:solidFill>
                <a:srgbClr val="F79646"/>
              </a:solidFill>
            </a:endParaRPr>
          </a:p>
          <a:p>
            <a:endParaRPr lang="ca-ES" sz="2400" dirty="0">
              <a:solidFill>
                <a:srgbClr val="000090"/>
              </a:solidFill>
            </a:endParaRPr>
          </a:p>
        </p:txBody>
      </p:sp>
      <p:pic>
        <p:nvPicPr>
          <p:cNvPr id="9" name="Picture 8" descr="b1ca12_043efad4977243e895d66489151ccedf~mv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66" y="6123424"/>
            <a:ext cx="2066544" cy="451104"/>
          </a:xfrm>
          <a:prstGeom prst="rect">
            <a:avLst/>
          </a:prstGeom>
        </p:spPr>
      </p:pic>
      <p:pic>
        <p:nvPicPr>
          <p:cNvPr id="10" name="Picture 9" descr="LOGO_RID_ERASMUS+.png"/>
          <p:cNvPicPr>
            <a:picLocks noChangeAspect="1"/>
          </p:cNvPicPr>
          <p:nvPr/>
        </p:nvPicPr>
        <p:blipFill rotWithShape="1">
          <a:blip r:embed="rId2">
            <a:alphaModFix amt="10000"/>
            <a:extLst>
              <a:ext uri="{28A0092B-C50C-407E-A947-70E740481C1C}">
                <a14:useLocalDpi xmlns:a14="http://schemas.microsoft.com/office/drawing/2010/main" val="0"/>
              </a:ext>
            </a:extLst>
          </a:blip>
          <a:srcRect l="-3074" t="-1" r="43769" b="-1582"/>
          <a:stretch/>
        </p:blipFill>
        <p:spPr>
          <a:xfrm>
            <a:off x="5837053" y="3556504"/>
            <a:ext cx="3243430" cy="5622239"/>
          </a:xfrm>
          <a:prstGeom prst="rect">
            <a:avLst/>
          </a:prstGeom>
        </p:spPr>
      </p:pic>
      <p:pic>
        <p:nvPicPr>
          <p:cNvPr id="7" name="Shape 65">
            <a:extLst>
              <a:ext uri="{FF2B5EF4-FFF2-40B4-BE49-F238E27FC236}">
                <a16:creationId xmlns:a16="http://schemas.microsoft.com/office/drawing/2014/main" id="{414271DC-7E19-4167-A71F-D90C1F50BE30}"/>
              </a:ext>
            </a:extLst>
          </p:cNvPr>
          <p:cNvPicPr preferRelativeResize="0"/>
          <p:nvPr/>
        </p:nvPicPr>
        <p:blipFill>
          <a:blip r:embed="rId4">
            <a:alphaModFix/>
          </a:blip>
          <a:stretch>
            <a:fillRect/>
          </a:stretch>
        </p:blipFill>
        <p:spPr>
          <a:xfrm>
            <a:off x="8103367" y="6359282"/>
            <a:ext cx="802200" cy="279837"/>
          </a:xfrm>
          <a:prstGeom prst="rect">
            <a:avLst/>
          </a:prstGeom>
          <a:noFill/>
          <a:ln>
            <a:noFill/>
          </a:ln>
        </p:spPr>
      </p:pic>
      <p:sp>
        <p:nvSpPr>
          <p:cNvPr id="8" name="Shape 66">
            <a:extLst>
              <a:ext uri="{FF2B5EF4-FFF2-40B4-BE49-F238E27FC236}">
                <a16:creationId xmlns:a16="http://schemas.microsoft.com/office/drawing/2014/main" id="{F1D0B2B7-B7FF-407E-AF67-7EB108DA6917}"/>
              </a:ext>
            </a:extLst>
          </p:cNvPr>
          <p:cNvSpPr txBox="1"/>
          <p:nvPr/>
        </p:nvSpPr>
        <p:spPr>
          <a:xfrm>
            <a:off x="2621039" y="6413175"/>
            <a:ext cx="6517500" cy="608100"/>
          </a:xfrm>
          <a:prstGeom prst="rect">
            <a:avLst/>
          </a:prstGeom>
          <a:noFill/>
          <a:ln>
            <a:noFill/>
          </a:ln>
        </p:spPr>
        <p:txBody>
          <a:bodyPr spcFirstLastPara="1" wrap="square" lIns="91425" tIns="91425" rIns="91425" bIns="91425" anchor="ctr" anchorCtr="0">
            <a:noAutofit/>
          </a:bodyPr>
          <a:lstStyle/>
          <a:p>
            <a:r>
              <a:rPr lang="es" sz="1000" b="1">
                <a:solidFill>
                  <a:srgbClr val="363636"/>
                </a:solidFill>
                <a:latin typeface="Calibri"/>
                <a:ea typeface="Calibri"/>
                <a:cs typeface="Calibri"/>
                <a:sym typeface="Calibri"/>
              </a:rPr>
              <a:t>This work is licensed under a</a:t>
            </a:r>
            <a:r>
              <a:rPr lang="es" sz="1000" b="1">
                <a:solidFill>
                  <a:srgbClr val="363636"/>
                </a:solidFill>
                <a:latin typeface="Calibri"/>
                <a:ea typeface="Calibri"/>
                <a:cs typeface="Calibri"/>
                <a:sym typeface="Calibri"/>
                <a:hlinkClick r:id="rId5"/>
              </a:rPr>
              <a:t> </a:t>
            </a:r>
            <a:r>
              <a:rPr lang="es" sz="1000" b="1">
                <a:solidFill>
                  <a:srgbClr val="138AC4"/>
                </a:solidFill>
                <a:latin typeface="Calibri"/>
                <a:ea typeface="Calibri"/>
                <a:cs typeface="Calibri"/>
                <a:sym typeface="Calibri"/>
                <a:hlinkClick r:id="rId5"/>
              </a:rPr>
              <a:t>Creative Commons Attribution-NonCommercial-NoDerivatives 4.0 International License</a:t>
            </a:r>
            <a:r>
              <a:rPr lang="es" sz="1000" b="1">
                <a:solidFill>
                  <a:srgbClr val="363636"/>
                </a:solidFill>
                <a:latin typeface="Calibri"/>
                <a:ea typeface="Calibri"/>
                <a:cs typeface="Calibri"/>
                <a:sym typeface="Calibri"/>
              </a:rPr>
              <a:t>.</a:t>
            </a:r>
            <a:endParaRPr sz="900" i="1">
              <a:solidFill>
                <a:schemeClr val="dk1"/>
              </a:solidFill>
            </a:endParaRPr>
          </a:p>
        </p:txBody>
      </p:sp>
    </p:spTree>
    <p:extLst>
      <p:ext uri="{BB962C8B-B14F-4D97-AF65-F5344CB8AC3E}">
        <p14:creationId xmlns:p14="http://schemas.microsoft.com/office/powerpoint/2010/main" val="98041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_RID_ERASMU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50" y="241871"/>
            <a:ext cx="615999" cy="623391"/>
          </a:xfrm>
          <a:prstGeom prst="rect">
            <a:avLst/>
          </a:prstGeom>
        </p:spPr>
      </p:pic>
      <p:pic>
        <p:nvPicPr>
          <p:cNvPr id="10" name="Picture 9" descr="LOGO_RID_ERASMUS+.png"/>
          <p:cNvPicPr>
            <a:picLocks noChangeAspect="1"/>
          </p:cNvPicPr>
          <p:nvPr/>
        </p:nvPicPr>
        <p:blipFill rotWithShape="1">
          <a:blip r:embed="rId2">
            <a:alphaModFix amt="6000"/>
            <a:extLst>
              <a:ext uri="{28A0092B-C50C-407E-A947-70E740481C1C}">
                <a14:useLocalDpi xmlns:a14="http://schemas.microsoft.com/office/drawing/2010/main" val="0"/>
              </a:ext>
            </a:extLst>
          </a:blip>
          <a:srcRect l="-3074" t="-1" r="43769" b="-1582"/>
          <a:stretch/>
        </p:blipFill>
        <p:spPr>
          <a:xfrm>
            <a:off x="5837053" y="3556504"/>
            <a:ext cx="3243430" cy="5622239"/>
          </a:xfrm>
          <a:prstGeom prst="rect">
            <a:avLst/>
          </a:prstGeom>
        </p:spPr>
      </p:pic>
      <p:sp>
        <p:nvSpPr>
          <p:cNvPr id="3" name="Rectangle 2"/>
          <p:cNvSpPr/>
          <p:nvPr/>
        </p:nvSpPr>
        <p:spPr>
          <a:xfrm>
            <a:off x="412952" y="461874"/>
            <a:ext cx="8213541" cy="516308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30000"/>
              </a:lnSpc>
            </a:pPr>
            <a:r>
              <a:rPr lang="en-US" sz="1600" dirty="0">
                <a:solidFill>
                  <a:schemeClr val="tx1"/>
                </a:solidFill>
              </a:rPr>
              <a:t>Background (context needed to understand the incident):</a:t>
            </a:r>
            <a:endParaRPr lang="ca-ES" sz="1600" dirty="0">
              <a:solidFill>
                <a:schemeClr val="tx1"/>
              </a:solidFill>
            </a:endParaRPr>
          </a:p>
          <a:p>
            <a:pPr marL="449263" algn="just">
              <a:lnSpc>
                <a:spcPct val="130000"/>
              </a:lnSpc>
            </a:pPr>
            <a:r>
              <a:rPr lang="ca-ES" sz="1600" dirty="0">
                <a:solidFill>
                  <a:schemeClr val="tx1"/>
                </a:solidFill>
              </a:rPr>
              <a:t>o	</a:t>
            </a:r>
            <a:r>
              <a:rPr lang="en-US" sz="1600" dirty="0">
                <a:solidFill>
                  <a:schemeClr val="tx1"/>
                </a:solidFill>
              </a:rPr>
              <a:t>Brief description of the characteristics and trajectories of individuals involved, and of the type of doctorate.</a:t>
            </a:r>
            <a:r>
              <a:rPr lang="ca-ES" sz="1600" dirty="0">
                <a:solidFill>
                  <a:schemeClr val="tx1"/>
                </a:solidFill>
              </a:rPr>
              <a:t> </a:t>
            </a:r>
          </a:p>
          <a:p>
            <a:pPr algn="just">
              <a:lnSpc>
                <a:spcPct val="130000"/>
              </a:lnSpc>
            </a:pPr>
            <a:r>
              <a:rPr lang="ca-ES" sz="1600" dirty="0" err="1">
                <a:solidFill>
                  <a:schemeClr val="tx1"/>
                </a:solidFill>
              </a:rPr>
              <a:t>Description</a:t>
            </a:r>
            <a:r>
              <a:rPr lang="ca-ES" sz="1600" dirty="0">
                <a:solidFill>
                  <a:schemeClr val="tx1"/>
                </a:solidFill>
              </a:rPr>
              <a:t> of </a:t>
            </a:r>
            <a:r>
              <a:rPr lang="ca-ES" sz="1600" dirty="0" err="1">
                <a:solidFill>
                  <a:schemeClr val="tx1"/>
                </a:solidFill>
              </a:rPr>
              <a:t>the</a:t>
            </a:r>
            <a:r>
              <a:rPr lang="ca-ES" sz="1600" dirty="0">
                <a:solidFill>
                  <a:schemeClr val="tx1"/>
                </a:solidFill>
              </a:rPr>
              <a:t> incident:	</a:t>
            </a:r>
          </a:p>
          <a:p>
            <a:pPr marL="735013" indent="-285750" algn="just">
              <a:lnSpc>
                <a:spcPct val="130000"/>
              </a:lnSpc>
              <a:buFont typeface="Courier New" panose="02070309020205020404" pitchFamily="49" charset="0"/>
              <a:buChar char="o"/>
            </a:pPr>
            <a:r>
              <a:rPr lang="en-US" sz="1600" dirty="0">
                <a:solidFill>
                  <a:schemeClr val="tx1"/>
                </a:solidFill>
              </a:rPr>
              <a:t>When did the incident happen?</a:t>
            </a:r>
          </a:p>
          <a:p>
            <a:pPr marL="735013" indent="-285750" algn="just">
              <a:lnSpc>
                <a:spcPct val="130000"/>
              </a:lnSpc>
              <a:buFont typeface="Courier New" panose="02070309020205020404" pitchFamily="49" charset="0"/>
              <a:buChar char="o"/>
            </a:pPr>
            <a:r>
              <a:rPr lang="en-US" sz="1600" dirty="0">
                <a:solidFill>
                  <a:schemeClr val="tx1"/>
                </a:solidFill>
              </a:rPr>
              <a:t>What happened?</a:t>
            </a:r>
          </a:p>
          <a:p>
            <a:pPr marL="735013" indent="-285750" algn="just">
              <a:lnSpc>
                <a:spcPct val="130000"/>
              </a:lnSpc>
              <a:buFont typeface="Courier New" panose="02070309020205020404" pitchFamily="49" charset="0"/>
              <a:buChar char="o"/>
            </a:pPr>
            <a:r>
              <a:rPr lang="en-US" sz="1600" dirty="0">
                <a:solidFill>
                  <a:schemeClr val="tx1"/>
                </a:solidFill>
              </a:rPr>
              <a:t>What actors were involved in the incident?</a:t>
            </a:r>
          </a:p>
          <a:p>
            <a:pPr marL="735013" indent="-285750" algn="just">
              <a:lnSpc>
                <a:spcPct val="130000"/>
              </a:lnSpc>
              <a:buFont typeface="Courier New" panose="02070309020205020404" pitchFamily="49" charset="0"/>
              <a:buChar char="o"/>
            </a:pPr>
            <a:r>
              <a:rPr lang="en-US" sz="1600" dirty="0">
                <a:solidFill>
                  <a:schemeClr val="tx1"/>
                </a:solidFill>
              </a:rPr>
              <a:t>What did they do?</a:t>
            </a:r>
          </a:p>
          <a:p>
            <a:pPr marL="735013" indent="-285750" algn="just">
              <a:lnSpc>
                <a:spcPct val="130000"/>
              </a:lnSpc>
              <a:buFont typeface="Courier New" panose="02070309020205020404" pitchFamily="49" charset="0"/>
              <a:buChar char="o"/>
            </a:pPr>
            <a:r>
              <a:rPr lang="en-US" sz="1600" dirty="0">
                <a:solidFill>
                  <a:schemeClr val="tx1"/>
                </a:solidFill>
              </a:rPr>
              <a:t>Why was it ‘critical’ (feelings and perceptions regarding the incident)? What dilemmas and tensions did you experience?</a:t>
            </a:r>
            <a:endParaRPr lang="ca-ES" sz="1600" dirty="0">
              <a:solidFill>
                <a:schemeClr val="tx1"/>
              </a:solidFill>
            </a:endParaRPr>
          </a:p>
        </p:txBody>
      </p:sp>
      <p:pic>
        <p:nvPicPr>
          <p:cNvPr id="8" name="Picture 7" descr="b1ca12_043efad4977243e895d66489151ccedf~mv2.png">
            <a:extLst>
              <a:ext uri="{FF2B5EF4-FFF2-40B4-BE49-F238E27FC236}">
                <a16:creationId xmlns:a16="http://schemas.microsoft.com/office/drawing/2014/main" id="{1B229649-106E-4E4D-8733-D7269CA54F6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66" y="6123424"/>
            <a:ext cx="2066544" cy="451104"/>
          </a:xfrm>
          <a:prstGeom prst="rect">
            <a:avLst/>
          </a:prstGeom>
        </p:spPr>
      </p:pic>
    </p:spTree>
    <p:extLst>
      <p:ext uri="{BB962C8B-B14F-4D97-AF65-F5344CB8AC3E}">
        <p14:creationId xmlns:p14="http://schemas.microsoft.com/office/powerpoint/2010/main" val="10414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LOGO_RID_ERASMUS+.png"/>
          <p:cNvPicPr>
            <a:picLocks noChangeAspect="1"/>
          </p:cNvPicPr>
          <p:nvPr/>
        </p:nvPicPr>
        <p:blipFill rotWithShape="1">
          <a:blip r:embed="rId2">
            <a:alphaModFix amt="6000"/>
            <a:extLst>
              <a:ext uri="{28A0092B-C50C-407E-A947-70E740481C1C}">
                <a14:useLocalDpi xmlns:a14="http://schemas.microsoft.com/office/drawing/2010/main" val="0"/>
              </a:ext>
            </a:extLst>
          </a:blip>
          <a:srcRect l="-3074" t="-1" r="43769" b="-1582"/>
          <a:stretch/>
        </p:blipFill>
        <p:spPr>
          <a:xfrm>
            <a:off x="5837053" y="3556504"/>
            <a:ext cx="3243430" cy="5622239"/>
          </a:xfrm>
          <a:prstGeom prst="rect">
            <a:avLst/>
          </a:prstGeom>
        </p:spPr>
      </p:pic>
      <p:sp>
        <p:nvSpPr>
          <p:cNvPr id="3" name="Rectangle 2"/>
          <p:cNvSpPr/>
          <p:nvPr/>
        </p:nvSpPr>
        <p:spPr>
          <a:xfrm>
            <a:off x="412952" y="461874"/>
            <a:ext cx="8213541" cy="516308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just">
              <a:lnSpc>
                <a:spcPct val="130000"/>
              </a:lnSpc>
            </a:pPr>
            <a:endParaRPr lang="ca-ES" sz="1600" dirty="0">
              <a:solidFill>
                <a:schemeClr val="tx1"/>
              </a:solidFill>
            </a:endParaRPr>
          </a:p>
          <a:p>
            <a:pPr algn="just">
              <a:lnSpc>
                <a:spcPct val="130000"/>
              </a:lnSpc>
            </a:pPr>
            <a:endParaRPr lang="ca-ES" sz="1600" dirty="0">
              <a:solidFill>
                <a:schemeClr val="tx1"/>
              </a:solidFill>
            </a:endParaRPr>
          </a:p>
          <a:p>
            <a:pPr algn="just">
              <a:lnSpc>
                <a:spcPct val="130000"/>
              </a:lnSpc>
            </a:pPr>
            <a:r>
              <a:rPr lang="en-US" sz="1600" dirty="0">
                <a:solidFill>
                  <a:schemeClr val="tx1"/>
                </a:solidFill>
                <a:effectLst/>
              </a:rPr>
              <a:t>I have a student, Albert, who is coming to the end of his PhD after three and a half years. The work in the lab has been very complex but we have managed to have good and publishable results. Now that his grant is about the end, he has started to get nervous: these results must be written into chapters and, moreover, in English. He has sent me a complete draft of the thesis with all the sections (introduction, materials and method in each chapter, results, and discussion), but there’s </a:t>
            </a:r>
            <a:r>
              <a:rPr lang="en-US" sz="1600" dirty="0">
                <a:solidFill>
                  <a:schemeClr val="tx1"/>
                </a:solidFill>
              </a:rPr>
              <a:t>still a lot of work to do</a:t>
            </a:r>
            <a:r>
              <a:rPr lang="en-US" sz="1600" dirty="0">
                <a:solidFill>
                  <a:schemeClr val="tx1"/>
                </a:solidFill>
                <a:effectLst/>
              </a:rPr>
              <a:t>. It's a good first draft to start working. I have sent him my comments, some of which ask for a thorough revision of the text, especially regarding the discussion. The student, however, has no intention of devoting more time because he has to submit the thesis in two-three months. He expects me to correct the manuscript and get it ready to be submitted. </a:t>
            </a:r>
          </a:p>
          <a:p>
            <a:pPr algn="just">
              <a:lnSpc>
                <a:spcPct val="130000"/>
              </a:lnSpc>
            </a:pPr>
            <a:endParaRPr lang="ca-ES" sz="1600" dirty="0">
              <a:solidFill>
                <a:schemeClr val="accent6"/>
              </a:solidFill>
              <a:effectLst/>
            </a:endParaRPr>
          </a:p>
          <a:p>
            <a:pPr algn="just">
              <a:lnSpc>
                <a:spcPct val="130000"/>
              </a:lnSpc>
            </a:pPr>
            <a:r>
              <a:rPr lang="en-US" sz="1600" dirty="0">
                <a:solidFill>
                  <a:schemeClr val="accent6"/>
                </a:solidFill>
              </a:rPr>
              <a:t>I don't know what to do... It is true that in our department normally supervisors end up writing much of the thesis, and certainly the student has worked hard and obtained good results, he has the pressure of the end of the grant. However, writing the thesis is an important part of the doctorate and one important competence that a researcher must have.</a:t>
            </a:r>
            <a:endParaRPr lang="ca-ES" sz="1600" dirty="0">
              <a:solidFill>
                <a:schemeClr val="accent6"/>
              </a:solidFill>
            </a:endParaRPr>
          </a:p>
        </p:txBody>
      </p:sp>
      <p:pic>
        <p:nvPicPr>
          <p:cNvPr id="14" name="Picture 13" descr="LOGO_RID_ERASMUS+.png">
            <a:extLst>
              <a:ext uri="{FF2B5EF4-FFF2-40B4-BE49-F238E27FC236}">
                <a16:creationId xmlns:a16="http://schemas.microsoft.com/office/drawing/2014/main" id="{E1B112FD-B851-4EA4-887C-EED57710EF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550" y="241871"/>
            <a:ext cx="615999" cy="623391"/>
          </a:xfrm>
          <a:prstGeom prst="rect">
            <a:avLst/>
          </a:prstGeom>
        </p:spPr>
      </p:pic>
      <p:pic>
        <p:nvPicPr>
          <p:cNvPr id="17" name="Picture 16" descr="b1ca12_043efad4977243e895d66489151ccedf~mv2.png">
            <a:extLst>
              <a:ext uri="{FF2B5EF4-FFF2-40B4-BE49-F238E27FC236}">
                <a16:creationId xmlns:a16="http://schemas.microsoft.com/office/drawing/2014/main" id="{86770D66-CC34-4CDB-8FD0-2B2678EAEC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66" y="6123424"/>
            <a:ext cx="2066544" cy="451104"/>
          </a:xfrm>
          <a:prstGeom prst="rect">
            <a:avLst/>
          </a:prstGeom>
        </p:spPr>
      </p:pic>
    </p:spTree>
    <p:extLst>
      <p:ext uri="{BB962C8B-B14F-4D97-AF65-F5344CB8AC3E}">
        <p14:creationId xmlns:p14="http://schemas.microsoft.com/office/powerpoint/2010/main" val="206640136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990</TotalTime>
  <Words>372</Words>
  <Application>Microsoft Office PowerPoint</Application>
  <PresentationFormat>On-screen Show (4:3)</PresentationFormat>
  <Paragraphs>22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Courier New</vt:lpstr>
      <vt:lpstr>Tema de Office</vt:lpstr>
      <vt:lpstr>PowerPoint Presentation</vt:lpstr>
      <vt:lpstr>PowerPoint Presentation</vt:lpstr>
      <vt:lpstr>PowerPoint Presentation</vt:lpstr>
    </vt:vector>
  </TitlesOfParts>
  <Company>JoWR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supervisió de la tesi doctoral. Com prevenir i encarar problemes i incidents.</dc:title>
  <dc:creator>Reviewer 1</dc:creator>
  <cp:lastModifiedBy>Anna Sala Bubaré</cp:lastModifiedBy>
  <cp:revision>65</cp:revision>
  <dcterms:created xsi:type="dcterms:W3CDTF">2017-07-09T09:33:25Z</dcterms:created>
  <dcterms:modified xsi:type="dcterms:W3CDTF">2021-01-29T11:31:22Z</dcterms:modified>
</cp:coreProperties>
</file>